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2" r:id="rId14"/>
    <p:sldId id="264" r:id="rId15"/>
    <p:sldId id="263" r:id="rId16"/>
    <p:sldId id="265" r:id="rId17"/>
    <p:sldId id="267" r:id="rId18"/>
    <p:sldId id="282" r:id="rId19"/>
    <p:sldId id="285" r:id="rId20"/>
    <p:sldId id="283" r:id="rId21"/>
    <p:sldId id="286" r:id="rId22"/>
    <p:sldId id="277" r:id="rId23"/>
    <p:sldId id="278" r:id="rId24"/>
    <p:sldId id="279" r:id="rId25"/>
    <p:sldId id="280" r:id="rId26"/>
    <p:sldId id="281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14" autoAdjust="0"/>
  </p:normalViewPr>
  <p:slideViewPr>
    <p:cSldViewPr>
      <p:cViewPr varScale="1">
        <p:scale>
          <a:sx n="101" d="100"/>
          <a:sy n="101" d="100"/>
        </p:scale>
        <p:origin x="-187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41FF0-1C3B-415B-B0BA-7EDA936CA6CE}" type="datetimeFigureOut">
              <a:rPr lang="en-CA" smtClean="0"/>
              <a:t>2016-10-12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75B13-04CF-4840-AB41-99D163FA4E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1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is a process of exposing essential feature of an entity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hiding other irrelevant detail. Why would you want to use abstraction?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reduces code complexity and at the same time it makes your aesthetically pleasant.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to take in consideration that Encapsulation is somehow related to Data Hiding.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 is when you hide your modules internal data and all other implementation details/mechanism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other modules.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also a way of restricting access to certain properties or component.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Remember, Encapsulation is not data hiding, but Encapsulation leads to data hiding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ability of creating a new class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an existing class.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Inheritance literally means it is a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 of passing on property, titles, debts, rights and obligations upon the death of an individual.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OOP this is somehow true(Except the death of an individual) ,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base class(the existing class sometimes called as the Parent class) has properties and methods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will be inherited by the sub class(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somtimes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 a subtype or child class) and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have additional properties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methods.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 is also a way to use code of an existing objects.</a:t>
            </a: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in biology, Polymorphism refers to the ability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take into different forms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stages.A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subclass can define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own unique behaviour and still share the same functionalities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parent/base 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class.Yes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got it right, subclass can have their own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share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behaviour from its parent class BUT!! not vice versa. A parent class cannot have the behaviour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its subclass.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75B13-04CF-4840-AB41-99D163FA4E8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509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3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5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08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32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60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3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3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04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71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3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34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94F4-BA0B-4809-9967-1E66D3663A90}" type="datetimeFigureOut">
              <a:rPr lang="en-AU" smtClean="0"/>
              <a:t>12/10/2016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331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129.94.115.27:888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linspiratie/SilQ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www.python.org/dev/peps/pep-0008/#prescriptive-naming-conven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2/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913530"/>
            <a:ext cx="9180513" cy="40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11760" y="2959148"/>
            <a:ext cx="7772400" cy="1470025"/>
          </a:xfrm>
        </p:spPr>
        <p:txBody>
          <a:bodyPr/>
          <a:lstStyle/>
          <a:p>
            <a:r>
              <a:rPr lang="en-AU" dirty="0"/>
              <a:t>A new era begins…</a:t>
            </a:r>
          </a:p>
        </p:txBody>
      </p:sp>
    </p:spTree>
    <p:extLst>
      <p:ext uri="{BB962C8B-B14F-4D97-AF65-F5344CB8AC3E}">
        <p14:creationId xmlns:p14="http://schemas.microsoft.com/office/powerpoint/2010/main" val="13608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156" y="1726224"/>
            <a:ext cx="1806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1. Initialize</a:t>
            </a:r>
            <a:endParaRPr lang="en-C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852" y="2189477"/>
            <a:ext cx="230332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Connect to instrument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64852" y="2961022"/>
            <a:ext cx="1796517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Create data array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64852" y="2575249"/>
            <a:ext cx="1905202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Setup instruments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4171832" y="5248016"/>
            <a:ext cx="209544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Instrument server(s)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7561268" y="5246436"/>
            <a:ext cx="1258421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Data server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6132878" y="6015072"/>
            <a:ext cx="155023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Plotting server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5834850" y="4470453"/>
            <a:ext cx="214629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Measurement server</a:t>
            </a:r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4687078" y="2003507"/>
            <a:ext cx="4455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Multiprocessing</a:t>
            </a:r>
          </a:p>
          <a:p>
            <a:r>
              <a:rPr lang="en-AU" dirty="0"/>
              <a:t>Separate server (process) for each set of tasks</a:t>
            </a:r>
          </a:p>
          <a:p>
            <a:r>
              <a:rPr lang="en-AU" dirty="0"/>
              <a:t>Handles different tasks in parallel.</a:t>
            </a:r>
          </a:p>
          <a:p>
            <a:r>
              <a:rPr lang="en-AU" dirty="0"/>
              <a:t>Main server remains free!</a:t>
            </a:r>
          </a:p>
          <a:p>
            <a:endParaRPr lang="en-CA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55478" y="3623173"/>
            <a:ext cx="130503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Main server</a:t>
            </a:r>
            <a:endParaRPr lang="en-CA" dirty="0"/>
          </a:p>
        </p:txBody>
      </p:sp>
      <p:cxnSp>
        <p:nvCxnSpPr>
          <p:cNvPr id="25" name="Straight Arrow Connector 24"/>
          <p:cNvCxnSpPr>
            <a:stCxn id="24" idx="2"/>
            <a:endCxn id="22" idx="0"/>
          </p:cNvCxnSpPr>
          <p:nvPr/>
        </p:nvCxnSpPr>
        <p:spPr>
          <a:xfrm>
            <a:off x="6907997" y="3992505"/>
            <a:ext cx="0" cy="477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589037" y="4839785"/>
            <a:ext cx="678240" cy="406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68547" y="4835322"/>
            <a:ext cx="712596" cy="411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907996" y="4841127"/>
            <a:ext cx="0" cy="1181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</a:t>
            </a:r>
            <a:r>
              <a:rPr lang="en-AU" sz="3200" dirty="0" smtClean="0"/>
              <a:t>flow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8982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959147"/>
            <a:ext cx="7886700" cy="32178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is </a:t>
            </a:r>
            <a:r>
              <a:rPr lang="en-AU" dirty="0" smtClean="0"/>
              <a:t>a python package </a:t>
            </a:r>
            <a:r>
              <a:rPr lang="en-AU" dirty="0"/>
              <a:t>that </a:t>
            </a:r>
            <a:r>
              <a:rPr lang="en-AU" dirty="0" smtClean="0"/>
              <a:t>utilizes </a:t>
            </a:r>
            <a:r>
              <a:rPr lang="en-AU" dirty="0" err="1" smtClean="0"/>
              <a:t>QCoDeS</a:t>
            </a:r>
            <a:r>
              <a:rPr lang="en-AU" dirty="0" smtClean="0"/>
              <a:t> for our specific experiments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QCoDeS contains everything common to all groups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contains everything specific to our group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0112" y="4005063"/>
            <a:ext cx="309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Core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Instrument </a:t>
            </a:r>
            <a:r>
              <a:rPr lang="en-AU" sz="2400" dirty="0"/>
              <a:t>drivers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17187" y="3899396"/>
            <a:ext cx="4354813" cy="2145268"/>
          </a:xfrm>
          <a:prstGeom prst="round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Custom </a:t>
            </a:r>
            <a:r>
              <a:rPr lang="en-AU" sz="24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Experiment/personal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Advanced plotting</a:t>
            </a:r>
            <a:endParaRPr lang="en-CA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390189" y="3068959"/>
            <a:ext cx="354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smtClean="0"/>
              <a:t>What goes where</a:t>
            </a:r>
            <a:endParaRPr lang="en-CA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6081" y="6192599"/>
            <a:ext cx="410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chemeClr val="accent1"/>
                </a:solidFill>
              </a:rPr>
              <a:t>Where we primarily code</a:t>
            </a:r>
            <a:endParaRPr lang="en-CA" sz="2400" b="1" dirty="0">
              <a:solidFill>
                <a:schemeClr val="accent1"/>
              </a:solidFill>
            </a:endParaRPr>
          </a:p>
        </p:txBody>
      </p:sp>
      <p:sp>
        <p:nvSpPr>
          <p:cNvPr id="15" name="Bent-Up Arrow 14"/>
          <p:cNvSpPr/>
          <p:nvPr/>
        </p:nvSpPr>
        <p:spPr>
          <a:xfrm flipH="1">
            <a:off x="2049603" y="6046747"/>
            <a:ext cx="1182464" cy="4806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217187" y="3899396"/>
            <a:ext cx="4354813" cy="21452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Custom </a:t>
            </a:r>
            <a:r>
              <a:rPr lang="en-AU" sz="24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Experiment/personal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Advanced plotting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952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interpreters</a:t>
            </a:r>
            <a:endParaRPr lang="en-AU" dirty="0"/>
          </a:p>
        </p:txBody>
      </p:sp>
      <p:pic>
        <p:nvPicPr>
          <p:cNvPr id="5122" name="Picture 2" descr="http://cdn.wegotthiscovered.com/wp-content/uploads/gandalf-the-lord-of-the-rings-aragorn-gollum-gimli-legolas-samwise-gamgee-the-return-of-the-king-fro_www.wallpapermay.com_22-64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0" y="1363835"/>
            <a:ext cx="6840760" cy="38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45224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283968" y="3933056"/>
            <a:ext cx="144016" cy="14401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70" y="1695404"/>
            <a:ext cx="2039530" cy="203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1628800"/>
            <a:ext cx="1512168" cy="8640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3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PyCharm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56065"/>
            <a:ext cx="51125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 smtClean="0"/>
              <a:t>Similar IDE to </a:t>
            </a:r>
            <a:r>
              <a:rPr lang="en-AU" sz="2800" dirty="0" err="1" smtClean="0"/>
              <a:t>Matlab</a:t>
            </a:r>
            <a:endParaRPr lang="en-AU" sz="2800" dirty="0" smtClean="0"/>
          </a:p>
          <a:p>
            <a:r>
              <a:rPr lang="en-AU" sz="2000" dirty="0" smtClean="0"/>
              <a:t>High-performance, with lots of useful functionality</a:t>
            </a:r>
          </a:p>
          <a:p>
            <a:r>
              <a:rPr lang="en-AU" sz="2000" dirty="0" smtClean="0"/>
              <a:t>Has debugging mode</a:t>
            </a:r>
          </a:p>
          <a:p>
            <a:r>
              <a:rPr lang="en-AU" sz="2000" dirty="0" smtClean="0"/>
              <a:t>Contains list of workspace variables</a:t>
            </a:r>
          </a:p>
          <a:p>
            <a:r>
              <a:rPr lang="en-AU" sz="2000" dirty="0" smtClean="0"/>
              <a:t>Script-based programming</a:t>
            </a:r>
          </a:p>
          <a:p>
            <a:pPr marL="0" indent="0">
              <a:buNone/>
            </a:pPr>
            <a:endParaRPr lang="en-AU" sz="2000" b="1" dirty="0" smtClean="0"/>
          </a:p>
          <a:p>
            <a:pPr marL="0" indent="0">
              <a:buNone/>
            </a:pPr>
            <a:r>
              <a:rPr lang="en-AU" sz="2000" b="1" dirty="0" smtClean="0"/>
              <a:t>To run a script in </a:t>
            </a:r>
            <a:r>
              <a:rPr lang="en-AU" sz="2000" b="1" dirty="0" err="1" smtClean="0"/>
              <a:t>PyCharm</a:t>
            </a:r>
            <a:r>
              <a:rPr lang="en-AU" sz="2000" b="1" dirty="0" smtClean="0"/>
              <a:t>, it should start with:</a:t>
            </a:r>
          </a:p>
          <a:p>
            <a:pPr marL="0" indent="0">
              <a:buNone/>
            </a:pPr>
            <a:r>
              <a:rPr lang="en-AU" sz="2000" b="1" dirty="0" smtClean="0"/>
              <a:t>if </a:t>
            </a:r>
            <a:r>
              <a:rPr lang="en-AU" sz="2000" dirty="0"/>
              <a:t>__name__ == "__main__":</a:t>
            </a:r>
            <a:br>
              <a:rPr lang="en-AU" sz="2000" dirty="0"/>
            </a:br>
            <a:r>
              <a:rPr lang="en-AU" sz="2000" dirty="0" smtClean="0"/>
              <a:t>    *Programming code*…</a:t>
            </a:r>
            <a:endParaRPr lang="en-AU" sz="2000" dirty="0"/>
          </a:p>
        </p:txBody>
      </p:sp>
      <p:pic>
        <p:nvPicPr>
          <p:cNvPr id="4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" y="116632"/>
            <a:ext cx="1645551" cy="1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248" r="5881" b="30169"/>
          <a:stretch/>
        </p:blipFill>
        <p:spPr bwMode="auto">
          <a:xfrm>
            <a:off x="4982368" y="1325240"/>
            <a:ext cx="405040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64" y="3610593"/>
            <a:ext cx="4075336" cy="30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8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Interactive programming</a:t>
            </a:r>
          </a:p>
          <a:p>
            <a:r>
              <a:rPr lang="en-AU" sz="2400" dirty="0" smtClean="0"/>
              <a:t>Operates in </a:t>
            </a:r>
            <a:r>
              <a:rPr lang="en-AU" sz="2400" dirty="0" err="1" smtClean="0"/>
              <a:t>webbrowser</a:t>
            </a:r>
            <a:endParaRPr lang="en-AU" sz="2400" dirty="0" smtClean="0"/>
          </a:p>
          <a:p>
            <a:r>
              <a:rPr lang="en-AU" sz="2400" dirty="0" smtClean="0"/>
              <a:t>Uses notebooks</a:t>
            </a:r>
          </a:p>
          <a:p>
            <a:r>
              <a:rPr lang="en-AU" sz="2400" dirty="0" smtClean="0"/>
              <a:t>Code is run in cells</a:t>
            </a:r>
          </a:p>
          <a:p>
            <a:r>
              <a:rPr lang="en-AU" sz="2400" dirty="0" smtClean="0"/>
              <a:t>Variables remain in workspace</a:t>
            </a:r>
            <a:endParaRPr lang="en-AU" sz="2400" dirty="0"/>
          </a:p>
        </p:txBody>
      </p:sp>
      <p:pic>
        <p:nvPicPr>
          <p:cNvPr id="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64560" y="274638"/>
            <a:ext cx="3122240" cy="1143000"/>
          </a:xfrm>
        </p:spPr>
        <p:txBody>
          <a:bodyPr/>
          <a:lstStyle/>
          <a:p>
            <a:r>
              <a:rPr lang="en-AU" dirty="0" smtClean="0"/>
              <a:t>Notebook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8" y="4065255"/>
            <a:ext cx="22383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06495"/>
            <a:ext cx="5510956" cy="315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66029"/>
            <a:ext cx="3063252" cy="246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0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 smtClean="0"/>
              <a:t>Jupyter</a:t>
            </a:r>
            <a:r>
              <a:rPr lang="en-AU" dirty="0" smtClean="0"/>
              <a:t> notebook example:</a:t>
            </a:r>
            <a:br>
              <a:rPr lang="en-AU" dirty="0" smtClean="0"/>
            </a:br>
            <a:r>
              <a:rPr lang="en-AU" sz="3600" dirty="0" smtClean="0"/>
              <a:t>Real time measurement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Hosted on server</a:t>
            </a:r>
            <a:br>
              <a:rPr lang="en-AU" sz="2400" dirty="0" smtClean="0"/>
            </a:br>
            <a:r>
              <a:rPr lang="en-AU" sz="2400" dirty="0" smtClean="0"/>
              <a:t>accessible with </a:t>
            </a:r>
            <a:r>
              <a:rPr lang="en-AU" sz="2400" dirty="0" err="1" smtClean="0"/>
              <a:t>vpn</a:t>
            </a:r>
            <a:r>
              <a:rPr lang="en-AU" sz="2400" dirty="0" smtClean="0"/>
              <a:t> connection from everywhere</a:t>
            </a:r>
          </a:p>
          <a:p>
            <a:endParaRPr lang="en-AU" sz="2400" dirty="0"/>
          </a:p>
          <a:p>
            <a:pPr marL="0" indent="0">
              <a:buNone/>
            </a:pPr>
            <a:r>
              <a:rPr lang="en-AU" sz="2400" dirty="0" err="1" smtClean="0"/>
              <a:t>Jupyter</a:t>
            </a:r>
            <a:r>
              <a:rPr lang="en-AU" sz="2400" dirty="0" smtClean="0"/>
              <a:t> notebook in </a:t>
            </a:r>
            <a:r>
              <a:rPr lang="en-AU" sz="2400" dirty="0" err="1" smtClean="0"/>
              <a:t>Berdina</a:t>
            </a:r>
            <a:r>
              <a:rPr lang="en-AU" sz="2400" dirty="0" smtClean="0"/>
              <a:t> measurement computer</a:t>
            </a:r>
          </a:p>
          <a:p>
            <a:pPr marL="0" indent="0">
              <a:buNone/>
            </a:pPr>
            <a:r>
              <a:rPr lang="en-AU" sz="2400" dirty="0" smtClean="0"/>
              <a:t> </a:t>
            </a:r>
            <a:r>
              <a:rPr lang="en-AU" sz="2400" dirty="0" smtClean="0">
                <a:hlinkClick r:id="rId2"/>
              </a:rPr>
              <a:t>http</a:t>
            </a:r>
            <a:r>
              <a:rPr lang="en-AU" sz="2400" dirty="0">
                <a:hlinkClick r:id="rId2"/>
              </a:rPr>
              <a:t>://129.94.115.27:8889/</a:t>
            </a:r>
            <a:r>
              <a:rPr lang="en-AU" sz="2400" dirty="0"/>
              <a:t> 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068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Installation</a:t>
            </a:r>
            <a:endParaRPr lang="en-AU" dirty="0"/>
          </a:p>
        </p:txBody>
      </p:sp>
      <p:pic>
        <p:nvPicPr>
          <p:cNvPr id="9218" name="Picture 2" descr="http://i39.servimg.com/u/f39/18/98/54/54/img_27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6203"/>
            <a:ext cx="2664296" cy="17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3645024"/>
            <a:ext cx="3025986" cy="2284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Description on the </a:t>
            </a:r>
            <a:r>
              <a:rPr lang="en-AU" sz="2400" dirty="0" err="1" smtClean="0"/>
              <a:t>github</a:t>
            </a:r>
            <a:r>
              <a:rPr lang="en-AU" sz="2400" dirty="0"/>
              <a:t> page </a:t>
            </a:r>
            <a:endParaRPr lang="en-AU" sz="2400" dirty="0" smtClean="0"/>
          </a:p>
          <a:p>
            <a:pPr marL="0" indent="0">
              <a:buNone/>
            </a:pPr>
            <a:r>
              <a:rPr lang="en-AU" sz="2400" dirty="0">
                <a:hlinkClick r:id="rId3"/>
              </a:rPr>
              <a:t>https://</a:t>
            </a:r>
            <a:r>
              <a:rPr lang="en-AU" sz="2400" dirty="0" smtClean="0">
                <a:hlinkClick r:id="rId3"/>
              </a:rPr>
              <a:t>github.com/nulinspiratie/SilQ</a:t>
            </a:r>
            <a:r>
              <a:rPr lang="en-AU" sz="2400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84784"/>
            <a:ext cx="5599732" cy="512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GitHub repository	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GitHub online</a:t>
            </a:r>
            <a:endParaRPr lang="en-AU" dirty="0"/>
          </a:p>
        </p:txBody>
      </p:sp>
      <p:pic>
        <p:nvPicPr>
          <p:cNvPr id="6146" name="Picture 2" descr="http://zoq8d37hof33vexms7imh310yj.wpengine.netdna-cdn.com/hughroberts/files/2013/05/dennyshobb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7083"/>
            <a:ext cx="2763563" cy="20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macupdate.com/images/icons256/390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2768"/>
            <a:ext cx="1219524" cy="121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11560" y="2322916"/>
            <a:ext cx="7156696" cy="3897632"/>
            <a:chOff x="323528" y="2695750"/>
            <a:chExt cx="6948264" cy="373453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95750"/>
              <a:ext cx="6948264" cy="3734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6786427" y="3068960"/>
              <a:ext cx="467544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79712" y="6130776"/>
              <a:ext cx="1224136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19672" y="3861048"/>
              <a:ext cx="1944216" cy="6480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52974"/>
            <a:ext cx="7076852" cy="2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0411" y="1614311"/>
            <a:ext cx="8229600" cy="3326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GitHub desktop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151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Maintaining code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Increasingly complex experiments require </a:t>
            </a:r>
          </a:p>
          <a:p>
            <a:pPr marL="0" indent="0">
              <a:buNone/>
            </a:pPr>
            <a:r>
              <a:rPr lang="en-CA" b="1" dirty="0" smtClean="0"/>
              <a:t>well-maintained code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/>
          </a:p>
        </p:txBody>
      </p:sp>
      <p:pic>
        <p:nvPicPr>
          <p:cNvPr id="1030" name="Picture 6" descr="Image result for comic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653136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3140968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Our goal:</a:t>
            </a:r>
          </a:p>
          <a:p>
            <a:pPr algn="ctr"/>
            <a:r>
              <a:rPr lang="en-CA" sz="3200" dirty="0"/>
              <a:t>Write code with future experiments in </a:t>
            </a:r>
            <a:r>
              <a:rPr lang="en-CA" sz="3200" dirty="0" smtClean="0"/>
              <a:t>mind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27304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Why?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712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AU" sz="2000" dirty="0" smtClean="0"/>
              <a:t>Need to free ourselves from the rule of very task specific coding</a:t>
            </a:r>
          </a:p>
          <a:p>
            <a:r>
              <a:rPr lang="en-AU" sz="2000" dirty="0" smtClean="0"/>
              <a:t>Code must handle increasingly complex experiments</a:t>
            </a:r>
            <a:endParaRPr lang="en-AU" sz="2000" dirty="0"/>
          </a:p>
        </p:txBody>
      </p:sp>
      <p:pic>
        <p:nvPicPr>
          <p:cNvPr id="3074" name="Picture 2" descr="http://vignette3.wikia.nocookie.net/middleearthshadowofmordor7723/images/5/50/Yre1o.jpg/revision/latest?cb=201405202115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92170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28" y="2731724"/>
            <a:ext cx="4320480" cy="8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7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6733" y="2202306"/>
            <a:ext cx="741682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Use </a:t>
            </a:r>
            <a:r>
              <a:rPr lang="en-AU" sz="1600" dirty="0"/>
              <a:t>4 spaces per indentation level (use tabs)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Imports </a:t>
            </a:r>
            <a:r>
              <a:rPr lang="en-AU" sz="1600" dirty="0"/>
              <a:t>on top of the file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Class </a:t>
            </a:r>
            <a:r>
              <a:rPr lang="en-AU" sz="1600" dirty="0"/>
              <a:t>names should normally use the </a:t>
            </a:r>
            <a:r>
              <a:rPr lang="en-AU" sz="1600" dirty="0" err="1"/>
              <a:t>CapWords</a:t>
            </a:r>
            <a:r>
              <a:rPr lang="en-AU" sz="1600" dirty="0"/>
              <a:t> </a:t>
            </a:r>
            <a:r>
              <a:rPr lang="en-AU" sz="1600" dirty="0" smtClean="0"/>
              <a:t>convention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Function </a:t>
            </a:r>
            <a:r>
              <a:rPr lang="en-AU" sz="1600" dirty="0"/>
              <a:t>names should be lowercase, </a:t>
            </a:r>
            <a:r>
              <a:rPr lang="en-AU" sz="1600" dirty="0" smtClean="0"/>
              <a:t/>
            </a:r>
            <a:br>
              <a:rPr lang="en-AU" sz="1600" dirty="0" smtClean="0"/>
            </a:br>
            <a:r>
              <a:rPr lang="en-AU" sz="1600" dirty="0" smtClean="0"/>
              <a:t>with </a:t>
            </a:r>
            <a:r>
              <a:rPr lang="en-AU" sz="1600" dirty="0"/>
              <a:t>words separated by </a:t>
            </a:r>
            <a:r>
              <a:rPr lang="en-AU" sz="1600" dirty="0" smtClean="0"/>
              <a:t>underscores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Always </a:t>
            </a:r>
            <a:r>
              <a:rPr lang="en-AU" sz="1600" dirty="0"/>
              <a:t>use self for the first argument to instance </a:t>
            </a:r>
            <a:r>
              <a:rPr lang="en-AU" sz="1600" dirty="0" smtClean="0"/>
              <a:t>methods</a:t>
            </a:r>
            <a:br>
              <a:rPr lang="en-AU" sz="1600" dirty="0" smtClean="0"/>
            </a:br>
            <a:endParaRPr lang="en-A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Underscores for variables: </a:t>
            </a:r>
            <a:endParaRPr lang="en-AU" sz="1600" dirty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__foo__: convention, a way for Python to use names that won't conflict with user names.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_foo:  convention, a way for the programmer to indicate that the variable is private </a:t>
            </a:r>
            <a:r>
              <a:rPr lang="en-AU" sz="1400" dirty="0" smtClean="0"/>
              <a:t/>
            </a:r>
            <a:br>
              <a:rPr lang="en-AU" sz="1400" dirty="0" smtClean="0"/>
            </a:br>
            <a:r>
              <a:rPr lang="en-AU" sz="1050" dirty="0" smtClean="0"/>
              <a:t>(</a:t>
            </a:r>
            <a:r>
              <a:rPr lang="en-AU" sz="1050" dirty="0"/>
              <a:t>E.g. from M import * does not import objects whose name starts with an underscore</a:t>
            </a:r>
            <a:r>
              <a:rPr lang="en-AU" sz="1050" dirty="0" smtClean="0"/>
              <a:t>)</a:t>
            </a:r>
            <a:endParaRPr lang="en-AU" dirty="0" smtClean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 smtClean="0"/>
              <a:t>__</a:t>
            </a:r>
            <a:r>
              <a:rPr lang="en-AU" sz="1400" dirty="0"/>
              <a:t>foo: </a:t>
            </a:r>
            <a:r>
              <a:rPr lang="en-AU" sz="1400" dirty="0" smtClean="0"/>
              <a:t>real meaning, </a:t>
            </a:r>
            <a:r>
              <a:rPr lang="en-AU" sz="1400" dirty="0"/>
              <a:t>the interpreter replaces this name with _</a:t>
            </a:r>
            <a:r>
              <a:rPr lang="en-AU" sz="1400" dirty="0" err="1"/>
              <a:t>classname</a:t>
            </a:r>
            <a:r>
              <a:rPr lang="en-AU" sz="1400" dirty="0"/>
              <a:t>__foo as a way to ensure that the name will not overlap with a similar name in another class.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04" y="116632"/>
            <a:ext cx="8229600" cy="1143000"/>
          </a:xfrm>
        </p:spPr>
        <p:txBody>
          <a:bodyPr/>
          <a:lstStyle/>
          <a:p>
            <a:r>
              <a:rPr lang="en-AU" dirty="0" smtClean="0"/>
              <a:t>Coding rules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783" y="1150118"/>
            <a:ext cx="5937789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b="1" dirty="0" smtClean="0">
                <a:solidFill>
                  <a:schemeClr val="tx2"/>
                </a:solidFill>
              </a:rPr>
              <a:t>Python:</a:t>
            </a:r>
          </a:p>
          <a:p>
            <a:pPr marL="0" indent="0">
              <a:buNone/>
            </a:pPr>
            <a:r>
              <a:rPr lang="en-AU" sz="1200" b="1" dirty="0">
                <a:solidFill>
                  <a:schemeClr val="tx2"/>
                </a:solidFill>
                <a:hlinkClick r:id="rId2"/>
              </a:rPr>
              <a:t>https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://</a:t>
            </a:r>
            <a:r>
              <a:rPr lang="en-AU" sz="1200" b="1" dirty="0">
                <a:solidFill>
                  <a:schemeClr val="tx2"/>
                </a:solidFill>
                <a:hlinkClick r:id="rId2"/>
              </a:rPr>
              <a:t>www.python.org/dev/peps/pep-0008/#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prescriptive-naming-conventions</a:t>
            </a:r>
            <a:r>
              <a:rPr lang="en-AU" sz="1200" b="1" dirty="0" smtClean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800" dirty="0"/>
              <a:t>Should adhere to common coding </a:t>
            </a:r>
            <a:r>
              <a:rPr lang="en-AU" sz="1800" dirty="0" smtClean="0"/>
              <a:t>style</a:t>
            </a:r>
            <a:endParaRPr lang="en-AU" sz="1800" dirty="0"/>
          </a:p>
          <a:p>
            <a:pPr marL="0" indent="0">
              <a:buNone/>
            </a:pPr>
            <a:endParaRPr lang="en-AU" sz="1200" b="1" dirty="0" smtClean="0">
              <a:solidFill>
                <a:schemeClr val="tx2"/>
              </a:solidFill>
            </a:endParaRPr>
          </a:p>
        </p:txBody>
      </p:sp>
      <p:pic>
        <p:nvPicPr>
          <p:cNvPr id="10242" name="Picture 2" descr="http://corecanvas.s3.amazonaws.com/theonering-0188db0e/media/original/50bb0d73acb57_Ancalagon_Con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3" y="306920"/>
            <a:ext cx="2544325" cy="16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84370" y="3212976"/>
            <a:ext cx="3312368" cy="54848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0789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foo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long_function_name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var_one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var_two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dirty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050" dirty="0" smtClean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var_three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var_four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733" y="5899584"/>
            <a:ext cx="66839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Us: </a:t>
            </a:r>
          </a:p>
          <a:p>
            <a:r>
              <a:rPr lang="en-AU" b="1" dirty="0" smtClean="0">
                <a:solidFill>
                  <a:srgbClr val="FF0000"/>
                </a:solidFill>
              </a:rPr>
              <a:t>Do NOT use abbreviations and DO write descriptive comments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80" y="2453082"/>
            <a:ext cx="2166258" cy="54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63" y="3812654"/>
            <a:ext cx="1819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11" y="5085184"/>
            <a:ext cx="1252923" cy="1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8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Main coding principle:</a:t>
            </a:r>
            <a:br>
              <a:rPr lang="en-CA" dirty="0" smtClean="0"/>
            </a:br>
            <a:r>
              <a:rPr lang="en-CA" dirty="0" smtClean="0"/>
              <a:t>	     </a:t>
            </a:r>
            <a:r>
              <a:rPr lang="en-CA" b="1" dirty="0" smtClean="0"/>
              <a:t>Keep </a:t>
            </a:r>
            <a:r>
              <a:rPr lang="en-CA" b="1" dirty="0"/>
              <a:t>your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r>
              <a:rPr lang="en-CA" sz="2800" dirty="0" smtClean="0"/>
              <a:t>Avoid writing similar code </a:t>
            </a:r>
            <a:r>
              <a:rPr lang="en-CA" sz="2800" dirty="0"/>
              <a:t>(“copy-paste”)</a:t>
            </a:r>
          </a:p>
          <a:p>
            <a:endParaRPr lang="en-CA" sz="2800" dirty="0" smtClean="0"/>
          </a:p>
          <a:p>
            <a:r>
              <a:rPr lang="en-CA" sz="2800" dirty="0" smtClean="0"/>
              <a:t>If a piece of code can be useful in other parts, create a function/object that can be reused</a:t>
            </a:r>
          </a:p>
          <a:p>
            <a:pPr lvl="1"/>
            <a:r>
              <a:rPr lang="en-CA" sz="2400" dirty="0" smtClean="0"/>
              <a:t>Modular approach</a:t>
            </a:r>
          </a:p>
          <a:p>
            <a:pPr lvl="1"/>
            <a:r>
              <a:rPr lang="en-CA" sz="2400" dirty="0" smtClean="0"/>
              <a:t>Make use of abstraction</a:t>
            </a:r>
          </a:p>
          <a:p>
            <a:endParaRPr lang="en-CA" sz="2800" dirty="0" smtClean="0"/>
          </a:p>
          <a:p>
            <a:r>
              <a:rPr lang="en-CA" sz="2800" dirty="0" smtClean="0"/>
              <a:t>Segment code in smaller and smaller building blocks</a:t>
            </a:r>
          </a:p>
          <a:p>
            <a:pPr lvl="1"/>
            <a:r>
              <a:rPr lang="en-CA" sz="2400" dirty="0" smtClean="0"/>
              <a:t>Avoid writing one long script</a:t>
            </a:r>
          </a:p>
          <a:p>
            <a:pPr lvl="1"/>
            <a:r>
              <a:rPr lang="en-CA" sz="2400" dirty="0" smtClean="0"/>
              <a:t>Use existing building blocks where possible</a:t>
            </a:r>
          </a:p>
          <a:p>
            <a:endParaRPr lang="en-CA" sz="2800" dirty="0" smtClean="0"/>
          </a:p>
          <a:p>
            <a:endParaRPr lang="en-CA" sz="2800" dirty="0"/>
          </a:p>
        </p:txBody>
      </p:sp>
      <p:pic>
        <p:nvPicPr>
          <p:cNvPr id="1028" name="Picture 4" descr="Image result for don't repeat yoursel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5" t="10540" r="32537" b="8305"/>
          <a:stretch/>
        </p:blipFill>
        <p:spPr bwMode="auto">
          <a:xfrm>
            <a:off x="7164288" y="764704"/>
            <a:ext cx="1620340" cy="192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3476700"/>
            <a:ext cx="0" cy="26586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305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</p:spTree>
    <p:extLst>
      <p:ext uri="{BB962C8B-B14F-4D97-AF65-F5344CB8AC3E}">
        <p14:creationId xmlns:p14="http://schemas.microsoft.com/office/powerpoint/2010/main" val="35404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4841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-540568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Varying setup</a:t>
            </a:r>
            <a:endParaRPr lang="en-CA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28650" y="1825625"/>
            <a:ext cx="3537512" cy="305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An experimental setup often changes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Can become 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90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Image result for tektronix awg501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8" b="11202"/>
          <a:stretch/>
        </p:blipFill>
        <p:spPr bwMode="auto">
          <a:xfrm>
            <a:off x="5749917" y="2556168"/>
            <a:ext cx="1809123" cy="100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905250" y="2271919"/>
            <a:ext cx="156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Tektronix AWG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pic>
        <p:nvPicPr>
          <p:cNvPr id="6148" name="Picture 4" descr="Image result for lord of the rings lava flam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8" y="4580653"/>
            <a:ext cx="4156710" cy="22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90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Proposed solution: </a:t>
            </a:r>
            <a:r>
              <a:rPr lang="en-AU" dirty="0" err="1"/>
              <a:t>PulseMaster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</a:t>
            </a:r>
            <a:r>
              <a:rPr lang="en-AU" dirty="0" err="1"/>
              <a:t>PulseMaster</a:t>
            </a:r>
            <a:r>
              <a:rPr lang="en-AU" dirty="0"/>
              <a:t> is a meta-instrument that knows the instruments in the setup and their connectivity</a:t>
            </a:r>
          </a:p>
          <a:p>
            <a:pPr>
              <a:spcAft>
                <a:spcPts val="1200"/>
              </a:spcAft>
            </a:pPr>
            <a:r>
              <a:rPr lang="en-AU" dirty="0"/>
              <a:t>Input is high level operations, such as</a:t>
            </a:r>
          </a:p>
          <a:p>
            <a:pPr marL="457200" lvl="1" indent="0">
              <a:buNone/>
            </a:pPr>
            <a:r>
              <a:rPr lang="en-AU" sz="2000" dirty="0" err="1">
                <a:latin typeface="Consolas" panose="020B0609020204030204" pitchFamily="49" charset="0"/>
              </a:rPr>
              <a:t>SinePulse</a:t>
            </a:r>
            <a:r>
              <a:rPr lang="en-AU" sz="2000" dirty="0">
                <a:latin typeface="Consolas" panose="020B0609020204030204" pitchFamily="49" charset="0"/>
              </a:rPr>
              <a:t>(frequency=2.5*GHz, duration=10*</a:t>
            </a:r>
            <a:r>
              <a:rPr lang="en-AU" sz="2000" dirty="0" err="1">
                <a:latin typeface="Consolas" panose="020B0609020204030204" pitchFamily="49" charset="0"/>
              </a:rPr>
              <a:t>ms</a:t>
            </a:r>
            <a:r>
              <a:rPr lang="en-AU" sz="200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Determines the available instrument for pulse</a:t>
            </a:r>
          </a:p>
          <a:p>
            <a:r>
              <a:rPr lang="en-AU" dirty="0"/>
              <a:t>Controls the instruments and ensures triggering</a:t>
            </a:r>
          </a:p>
          <a:p>
            <a:r>
              <a:rPr lang="en-AU" dirty="0"/>
              <a:t>Requires an interface for each instrument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45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Typical measurement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491079" y="5245920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6" name="Picture 2" descr="PulseBlasterESR-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2" y="5548448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545656" y="5654444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894030" y="5285112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9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48" y="5719665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870939" y="5350333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4680" y="3731918"/>
            <a:ext cx="2570319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600" b="1" dirty="0" err="1"/>
              <a:t>PulseMaster</a:t>
            </a:r>
            <a:endParaRPr lang="en-CA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97217" y="1746759"/>
            <a:ext cx="2285241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AU" sz="2800" b="1" dirty="0"/>
              <a:t>Measurement</a:t>
            </a:r>
          </a:p>
          <a:p>
            <a:pPr algn="ctr"/>
            <a:r>
              <a:rPr lang="en-AU" sz="2800" b="1" dirty="0"/>
              <a:t>parameter</a:t>
            </a:r>
            <a:endParaRPr lang="en-CA" sz="2800" b="1" dirty="0"/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6339838" y="2700866"/>
            <a:ext cx="2" cy="103105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16761" y="4391083"/>
            <a:ext cx="928895" cy="85483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</p:cNvCxnSpPr>
          <p:nvPr/>
        </p:nvCxnSpPr>
        <p:spPr>
          <a:xfrm flipH="1">
            <a:off x="6339838" y="4378249"/>
            <a:ext cx="2" cy="88050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95101" y="4415490"/>
            <a:ext cx="1010979" cy="8304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278462" cy="4351338"/>
          </a:xfrm>
        </p:spPr>
        <p:txBody>
          <a:bodyPr/>
          <a:lstStyle/>
          <a:p>
            <a:r>
              <a:rPr lang="en-AU" dirty="0"/>
              <a:t>No direct access between </a:t>
            </a:r>
            <a:r>
              <a:rPr lang="en-AU" i="1" dirty="0"/>
              <a:t>high-level operations </a:t>
            </a:r>
            <a:r>
              <a:rPr lang="en-AU" dirty="0"/>
              <a:t>and </a:t>
            </a:r>
            <a:r>
              <a:rPr lang="en-AU" i="1" dirty="0"/>
              <a:t>instruments</a:t>
            </a:r>
          </a:p>
          <a:p>
            <a:r>
              <a:rPr lang="en-AU" dirty="0"/>
              <a:t>Allows same code to be reused for different setups</a:t>
            </a:r>
          </a:p>
          <a:p>
            <a:pPr marL="0" indent="0">
              <a:buNone/>
            </a:pP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2118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journey is not over yet…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67" y="1340769"/>
            <a:ext cx="8229600" cy="2160239"/>
          </a:xfrm>
        </p:spPr>
        <p:txBody>
          <a:bodyPr>
            <a:normAutofit fontScale="92500" lnSpcReduction="20000"/>
          </a:bodyPr>
          <a:lstStyle/>
          <a:p>
            <a:r>
              <a:rPr lang="en-AU" sz="1800" dirty="0" err="1" smtClean="0"/>
              <a:t>PulseMaster</a:t>
            </a:r>
            <a:endParaRPr lang="en-AU" sz="1800" dirty="0" smtClean="0"/>
          </a:p>
          <a:p>
            <a:r>
              <a:rPr lang="en-AU" sz="1800" dirty="0"/>
              <a:t>Steering</a:t>
            </a:r>
          </a:p>
          <a:p>
            <a:r>
              <a:rPr lang="en-AU" sz="1800" dirty="0" smtClean="0"/>
              <a:t>Adding instrument drivers</a:t>
            </a:r>
          </a:p>
          <a:p>
            <a:r>
              <a:rPr lang="en-AU" sz="1800" dirty="0" smtClean="0"/>
              <a:t>ESR/NMR drive</a:t>
            </a:r>
          </a:p>
          <a:p>
            <a:r>
              <a:rPr lang="en-AU" sz="1800" dirty="0" smtClean="0"/>
              <a:t>GUIs</a:t>
            </a:r>
          </a:p>
          <a:p>
            <a:r>
              <a:rPr lang="en-AU" sz="1800" dirty="0" smtClean="0"/>
              <a:t>In–situ change of measurement loops</a:t>
            </a:r>
          </a:p>
          <a:p>
            <a:r>
              <a:rPr lang="en-AU" sz="1800" dirty="0" smtClean="0"/>
              <a:t>Continuous </a:t>
            </a:r>
            <a:r>
              <a:rPr lang="en-AU" sz="1800" dirty="0" err="1" smtClean="0"/>
              <a:t>QCoDes</a:t>
            </a:r>
            <a:r>
              <a:rPr lang="en-AU" sz="1800" dirty="0" smtClean="0"/>
              <a:t> updates</a:t>
            </a:r>
          </a:p>
          <a:p>
            <a:r>
              <a:rPr lang="en-AU" sz="1800" dirty="0" smtClean="0"/>
              <a:t>And many more…</a:t>
            </a:r>
          </a:p>
        </p:txBody>
      </p:sp>
      <p:pic>
        <p:nvPicPr>
          <p:cNvPr id="4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1008"/>
            <a:ext cx="914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help needed strangling sna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21260"/>
            <a:ext cx="2800001" cy="21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6188024" y="1196752"/>
            <a:ext cx="2376264" cy="108012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smtClean="0">
                <a:solidFill>
                  <a:srgbClr val="FF66CC"/>
                </a:solidFill>
              </a:rPr>
              <a:t>Help needed!!!</a:t>
            </a:r>
            <a:endParaRPr lang="en-CA" sz="2800" b="1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http://sd.keepcalm-o-matic.co.uk/i/keep-calm-and-code-in-python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0"/>
            <a:ext cx="12373462" cy="69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Main features</a:t>
            </a:r>
          </a:p>
          <a:p>
            <a:pPr lvl="1"/>
            <a:r>
              <a:rPr lang="en-AU" sz="2000" dirty="0" smtClean="0"/>
              <a:t>High-level, interpreted programming language</a:t>
            </a:r>
          </a:p>
          <a:p>
            <a:pPr lvl="1"/>
            <a:r>
              <a:rPr lang="en-AU" sz="2000" dirty="0" smtClean="0"/>
              <a:t>Object-oriented programming</a:t>
            </a:r>
          </a:p>
          <a:p>
            <a:pPr lvl="1"/>
            <a:r>
              <a:rPr lang="en-AU" sz="2000" dirty="0" smtClean="0"/>
              <a:t>Import packages for specific functionality</a:t>
            </a:r>
          </a:p>
          <a:p>
            <a:pPr lvl="1"/>
            <a:r>
              <a:rPr lang="en-AU" sz="2000" dirty="0" smtClean="0"/>
              <a:t>Indentation has meaning</a:t>
            </a:r>
          </a:p>
          <a:p>
            <a:pPr lvl="1"/>
            <a:r>
              <a:rPr lang="en-AU" sz="2000" dirty="0" smtClean="0"/>
              <a:t>No semicolons needed</a:t>
            </a:r>
          </a:p>
          <a:p>
            <a:pPr marL="457200" lvl="1" indent="0">
              <a:buNone/>
            </a:pPr>
            <a:r>
              <a:rPr lang="en-AU" sz="2000" dirty="0" smtClean="0">
                <a:hlinkClick r:id="rId2"/>
              </a:rPr>
              <a:t>https://docs.python.org/3.5/tutorial/</a:t>
            </a:r>
            <a:r>
              <a:rPr lang="en-AU" sz="2000" dirty="0" smtClean="0"/>
              <a:t> </a:t>
            </a:r>
          </a:p>
          <a:p>
            <a:endParaRPr lang="en-A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64571"/>
            <a:ext cx="57912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age result for pyth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7" b="18835"/>
          <a:stretch/>
        </p:blipFill>
        <p:spPr bwMode="auto">
          <a:xfrm>
            <a:off x="1877285" y="260648"/>
            <a:ext cx="460773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3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 oriented programming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402308" y="2027454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 smtClean="0"/>
              <a:t>Abstraction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Encapsulation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Inheritance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Polymorphism</a:t>
            </a:r>
          </a:p>
          <a:p>
            <a:pPr marL="342900" indent="-342900">
              <a:buAutoNum type="arabicPeriod"/>
            </a:pPr>
            <a:endParaRPr lang="en-AU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555776" y="4759000"/>
            <a:ext cx="2620286" cy="1943602"/>
            <a:chOff x="5292080" y="2350314"/>
            <a:chExt cx="2880320" cy="2422569"/>
          </a:xfrm>
        </p:grpSpPr>
        <p:sp>
          <p:nvSpPr>
            <p:cNvPr id="5" name="Rounded Rectangle 4"/>
            <p:cNvSpPr/>
            <p:nvPr/>
          </p:nvSpPr>
          <p:spPr>
            <a:xfrm>
              <a:off x="5292080" y="2350314"/>
              <a:ext cx="2880320" cy="24225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8728" y="3301461"/>
            <a:ext cx="2620286" cy="1229723"/>
            <a:chOff x="5292080" y="2350314"/>
            <a:chExt cx="2880320" cy="1532767"/>
          </a:xfrm>
        </p:grpSpPr>
        <p:sp>
          <p:nvSpPr>
            <p:cNvPr id="13" name="Rounded Rectangle 12"/>
            <p:cNvSpPr/>
            <p:nvPr/>
          </p:nvSpPr>
          <p:spPr>
            <a:xfrm>
              <a:off x="5292080" y="2350314"/>
              <a:ext cx="2880320" cy="15327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400092" y="2996951"/>
              <a:ext cx="1296144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0226" y="4746144"/>
            <a:ext cx="2620286" cy="1956458"/>
            <a:chOff x="5292080" y="2350314"/>
            <a:chExt cx="2880320" cy="2438593"/>
          </a:xfrm>
        </p:grpSpPr>
        <p:sp>
          <p:nvSpPr>
            <p:cNvPr id="18" name="Rounded Rectangle 17"/>
            <p:cNvSpPr/>
            <p:nvPr/>
          </p:nvSpPr>
          <p:spPr>
            <a:xfrm>
              <a:off x="5292080" y="2350314"/>
              <a:ext cx="2880320" cy="2438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Property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906250" y="5949297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40606" y="5949297"/>
            <a:ext cx="1146375" cy="63548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 smtClean="0">
                <a:solidFill>
                  <a:schemeClr val="tx1"/>
                </a:solidFill>
              </a:rPr>
              <a:t>Method 2</a:t>
            </a:r>
            <a:endParaRPr lang="en-AU" sz="1400" b="1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81796" y="5970614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2"/>
            <a:endCxn id="5" idx="0"/>
          </p:cNvCxnSpPr>
          <p:nvPr/>
        </p:nvCxnSpPr>
        <p:spPr>
          <a:xfrm flipH="1">
            <a:off x="3865919" y="4531184"/>
            <a:ext cx="1522952" cy="2278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  <a:endCxn id="18" idx="0"/>
          </p:cNvCxnSpPr>
          <p:nvPr/>
        </p:nvCxnSpPr>
        <p:spPr>
          <a:xfrm>
            <a:off x="5388871" y="4531184"/>
            <a:ext cx="1611498" cy="2149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lego building block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7988" r="3043" b="18107"/>
          <a:stretch/>
        </p:blipFill>
        <p:spPr bwMode="auto">
          <a:xfrm>
            <a:off x="3658707" y="2140933"/>
            <a:ext cx="1457445" cy="9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ego building block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 t="5608" r="11517" b="10276"/>
          <a:stretch/>
        </p:blipFill>
        <p:spPr bwMode="auto">
          <a:xfrm>
            <a:off x="5972369" y="1964322"/>
            <a:ext cx="1296144" cy="128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395536" y="1511529"/>
            <a:ext cx="753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Objects are building blocks which adhere to</a:t>
            </a:r>
            <a:endParaRPr lang="en-AU" sz="2400" dirty="0"/>
          </a:p>
        </p:txBody>
      </p:sp>
      <p:cxnSp>
        <p:nvCxnSpPr>
          <p:cNvPr id="2051" name="Straight Arrow Connector 2050"/>
          <p:cNvCxnSpPr/>
          <p:nvPr/>
        </p:nvCxnSpPr>
        <p:spPr>
          <a:xfrm>
            <a:off x="5267704" y="2605626"/>
            <a:ext cx="551004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30" y="128463"/>
            <a:ext cx="7138345" cy="664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s://upload.wikimedia.org/wikipedia/commons/b/b7/Unico_Anell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65" y="3616159"/>
            <a:ext cx="1278807" cy="11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12072" y="58932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Instance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2072" y="284004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93150" y="458679"/>
            <a:ext cx="152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err="1" smtClean="0">
                <a:solidFill>
                  <a:schemeClr val="tx2"/>
                </a:solidFill>
              </a:rPr>
              <a:t>SuperClass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8074" y="136283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1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1738" y="642739"/>
            <a:ext cx="157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Properties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921" y="3342140"/>
            <a:ext cx="222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More properties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2970104"/>
            <a:ext cx="19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Inheritance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3079" name="Picture 7" descr="Ring, Wedding, Silver, Jewelery, Engagement, Ceremon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47" y="476672"/>
            <a:ext cx="1646091" cy="12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48074" y="188953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4138" y="3863676"/>
            <a:ext cx="20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 modified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2921" y="45811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3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1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924829" y="4114541"/>
            <a:ext cx="3003531" cy="2593566"/>
            <a:chOff x="2924829" y="4114541"/>
            <a:chExt cx="3003531" cy="2593566"/>
          </a:xfrm>
        </p:grpSpPr>
        <p:sp>
          <p:nvSpPr>
            <p:cNvPr id="9" name="TextBox 8"/>
            <p:cNvSpPr txBox="1"/>
            <p:nvPr/>
          </p:nvSpPr>
          <p:spPr>
            <a:xfrm>
              <a:off x="3699070" y="4114541"/>
              <a:ext cx="2123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/>
                <a:t>Microsoft</a:t>
              </a:r>
              <a:endParaRPr lang="en-CA" sz="2400" dirty="0"/>
            </a:p>
          </p:txBody>
        </p:sp>
        <p:pic>
          <p:nvPicPr>
            <p:cNvPr id="1036" name="Picture 12" descr="Image result for gandal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829" y="4454530"/>
              <a:ext cx="3003531" cy="225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37174" y="1072896"/>
            <a:ext cx="3368026" cy="2147824"/>
            <a:chOff x="137174" y="1072896"/>
            <a:chExt cx="3368026" cy="2147824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1278053"/>
              <a:ext cx="92889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b="1" dirty="0" err="1"/>
                <a:t>StationQ</a:t>
              </a:r>
              <a:endParaRPr lang="en-CA" sz="1350" b="1" dirty="0"/>
            </a:p>
          </p:txBody>
        </p:sp>
        <p:pic>
          <p:nvPicPr>
            <p:cNvPr id="1026" name="Picture 2" descr="Image result for hobbit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74" y="1586694"/>
              <a:ext cx="1613386" cy="163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1440180" y="1072896"/>
              <a:ext cx="2065020" cy="3716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968650" y="1278053"/>
            <a:ext cx="2231494" cy="2477082"/>
            <a:chOff x="1968650" y="1278053"/>
            <a:chExt cx="2231494" cy="2477082"/>
          </a:xfrm>
        </p:grpSpPr>
        <p:sp>
          <p:nvSpPr>
            <p:cNvPr id="6" name="TextBox 5"/>
            <p:cNvSpPr txBox="1"/>
            <p:nvPr/>
          </p:nvSpPr>
          <p:spPr>
            <a:xfrm>
              <a:off x="2515432" y="2145787"/>
              <a:ext cx="107131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Copenhagen</a:t>
              </a:r>
              <a:endParaRPr lang="en-CA" sz="1350" b="1" dirty="0"/>
            </a:p>
          </p:txBody>
        </p:sp>
        <p:pic>
          <p:nvPicPr>
            <p:cNvPr id="1028" name="Picture 4" descr="Image result for lord of the rings elv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650" y="2390384"/>
              <a:ext cx="2104460" cy="1364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3197997" y="1278053"/>
              <a:ext cx="1002147" cy="8677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46186" y="1328928"/>
            <a:ext cx="1860596" cy="2426206"/>
            <a:chOff x="4346186" y="1328928"/>
            <a:chExt cx="1860596" cy="2426206"/>
          </a:xfrm>
        </p:grpSpPr>
        <p:sp>
          <p:nvSpPr>
            <p:cNvPr id="7" name="TextBox 6"/>
            <p:cNvSpPr txBox="1"/>
            <p:nvPr/>
          </p:nvSpPr>
          <p:spPr>
            <a:xfrm>
              <a:off x="5003104" y="2149776"/>
              <a:ext cx="5373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Delft</a:t>
              </a:r>
              <a:endParaRPr lang="en-CA" sz="1350" b="1" dirty="0"/>
            </a:p>
          </p:txBody>
        </p:sp>
        <p:pic>
          <p:nvPicPr>
            <p:cNvPr id="1032" name="Picture 8" descr="Image result for lord of the rings humans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5" b="5782"/>
            <a:stretch/>
          </p:blipFill>
          <p:spPr bwMode="auto">
            <a:xfrm>
              <a:off x="4346186" y="2378931"/>
              <a:ext cx="1860596" cy="1376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 flipV="1">
              <a:off x="4937761" y="1328928"/>
              <a:ext cx="207263" cy="8466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636500" y="1072896"/>
            <a:ext cx="2788173" cy="2153004"/>
            <a:chOff x="5636500" y="1072896"/>
            <a:chExt cx="2788173" cy="2153004"/>
          </a:xfrm>
        </p:grpSpPr>
        <p:sp>
          <p:nvSpPr>
            <p:cNvPr id="8" name="TextBox 7"/>
            <p:cNvSpPr txBox="1"/>
            <p:nvPr/>
          </p:nvSpPr>
          <p:spPr>
            <a:xfrm>
              <a:off x="6969489" y="1461586"/>
              <a:ext cx="6964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Sydney</a:t>
              </a:r>
              <a:endParaRPr lang="en-CA" sz="1350" b="1" dirty="0"/>
            </a:p>
          </p:txBody>
        </p:sp>
        <p:pic>
          <p:nvPicPr>
            <p:cNvPr id="1034" name="Picture 10" descr="Image result for lord of the rings huma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087" y="1718089"/>
              <a:ext cx="2009586" cy="150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/>
            <p:cNvCxnSpPr/>
            <p:nvPr/>
          </p:nvCxnSpPr>
          <p:spPr>
            <a:xfrm flipH="1" flipV="1">
              <a:off x="5636500" y="1072896"/>
              <a:ext cx="1332991" cy="4852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6206782" y="4576206"/>
            <a:ext cx="258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u="sng" dirty="0" smtClean="0"/>
              <a:t>Spearheaded by</a:t>
            </a:r>
          </a:p>
          <a:p>
            <a:r>
              <a:rPr lang="en-CA" dirty="0" smtClean="0"/>
              <a:t>Initial:	Alex Johnson</a:t>
            </a:r>
          </a:p>
          <a:p>
            <a:r>
              <a:rPr lang="en-CA" dirty="0" smtClean="0"/>
              <a:t>Current: 	Giulio </a:t>
            </a:r>
            <a:r>
              <a:rPr lang="en-CA" dirty="0" err="1" smtClean="0"/>
              <a:t>Ungaretti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5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QCoDeS is a Python measurement software package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Covers aspects common to all measurements</a:t>
            </a:r>
            <a:endParaRPr lang="en-CA" dirty="0"/>
          </a:p>
          <a:p>
            <a:pPr lvl="1"/>
            <a:r>
              <a:rPr lang="en-AU" dirty="0"/>
              <a:t>Instrument communication</a:t>
            </a:r>
          </a:p>
          <a:p>
            <a:pPr lvl="1"/>
            <a:r>
              <a:rPr lang="en-AU" dirty="0"/>
              <a:t>Performing measurement</a:t>
            </a:r>
          </a:p>
          <a:p>
            <a:pPr lvl="1"/>
            <a:r>
              <a:rPr lang="en-AU" dirty="0"/>
              <a:t>Data management</a:t>
            </a:r>
          </a:p>
          <a:p>
            <a:pPr lvl="1"/>
            <a:r>
              <a:rPr lang="en-AU" dirty="0"/>
              <a:t>Plotting</a:t>
            </a:r>
          </a:p>
          <a:p>
            <a:pPr lvl="1"/>
            <a:endParaRPr lang="en-AU" dirty="0"/>
          </a:p>
          <a:p>
            <a:r>
              <a:rPr lang="en-AU" dirty="0" smtClean="0"/>
              <a:t>Active community with frequent updates</a:t>
            </a:r>
          </a:p>
          <a:p>
            <a:r>
              <a:rPr lang="en-AU" dirty="0" smtClean="0"/>
              <a:t>Open source</a:t>
            </a:r>
          </a:p>
          <a:p>
            <a:r>
              <a:rPr lang="en-AU" smtClean="0"/>
              <a:t>Acknowledgement </a:t>
            </a:r>
            <a:r>
              <a:rPr lang="en-AU" dirty="0" smtClean="0"/>
              <a:t>in papers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87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1156" y="1726224"/>
            <a:ext cx="2577019" cy="1604130"/>
            <a:chOff x="391156" y="1726224"/>
            <a:chExt cx="2577019" cy="1604130"/>
          </a:xfrm>
        </p:grpSpPr>
        <p:sp>
          <p:nvSpPr>
            <p:cNvPr id="4" name="TextBox 3"/>
            <p:cNvSpPr txBox="1"/>
            <p:nvPr/>
          </p:nvSpPr>
          <p:spPr>
            <a:xfrm>
              <a:off x="391156" y="1726224"/>
              <a:ext cx="1806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/>
                <a:t>1. Initialize</a:t>
              </a:r>
              <a:endParaRPr lang="en-CA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4852" y="2189477"/>
              <a:ext cx="2303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Connect to instrument</a:t>
              </a:r>
              <a:endParaRPr lang="en-CA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852" y="2961022"/>
              <a:ext cx="179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Create data array</a:t>
              </a:r>
              <a:endParaRPr lang="en-CA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4852" y="2575249"/>
              <a:ext cx="1905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Setup instruments</a:t>
              </a:r>
              <a:endParaRPr lang="en-CA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664852" y="6335836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flow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56311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4717</TotalTime>
  <Words>684</Words>
  <Application>Microsoft Office PowerPoint</Application>
  <PresentationFormat>On-screen Show (4:3)</PresentationFormat>
  <Paragraphs>238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A new era begins…</vt:lpstr>
      <vt:lpstr>Why? </vt:lpstr>
      <vt:lpstr>PowerPoint Presentation</vt:lpstr>
      <vt:lpstr>PowerPoint Presentation</vt:lpstr>
      <vt:lpstr>Object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SilQ</vt:lpstr>
      <vt:lpstr>SilQ</vt:lpstr>
      <vt:lpstr>The interpreters</vt:lpstr>
      <vt:lpstr>PyCharm</vt:lpstr>
      <vt:lpstr>Notebook</vt:lpstr>
      <vt:lpstr>Jupyter notebook example: Real time measurement</vt:lpstr>
      <vt:lpstr>Installation</vt:lpstr>
      <vt:lpstr>GitHub repository  </vt:lpstr>
      <vt:lpstr>Maintaining code</vt:lpstr>
      <vt:lpstr>Coding rules</vt:lpstr>
      <vt:lpstr>Main coding principle:       Keep your code</vt:lpstr>
      <vt:lpstr>Varying setup</vt:lpstr>
      <vt:lpstr>PowerPoint Presentation</vt:lpstr>
      <vt:lpstr>Varying setup</vt:lpstr>
      <vt:lpstr>Proposed solution: PulseMaster</vt:lpstr>
      <vt:lpstr>Typical measurement</vt:lpstr>
      <vt:lpstr>The journey is not over yet…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SilQ - QCodes</dc:title>
  <dc:creator>Steffi</dc:creator>
  <cp:lastModifiedBy>Serwan Asaad</cp:lastModifiedBy>
  <cp:revision>46</cp:revision>
  <dcterms:created xsi:type="dcterms:W3CDTF">2016-09-15T00:33:43Z</dcterms:created>
  <dcterms:modified xsi:type="dcterms:W3CDTF">2016-10-11T22:33:10Z</dcterms:modified>
</cp:coreProperties>
</file>